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0" r:id="rId4"/>
    <p:sldId id="258" r:id="rId5"/>
    <p:sldId id="259" r:id="rId6"/>
    <p:sldId id="261" r:id="rId7"/>
    <p:sldId id="284" r:id="rId8"/>
    <p:sldId id="283" r:id="rId9"/>
    <p:sldId id="285" r:id="rId10"/>
    <p:sldId id="286" r:id="rId11"/>
    <p:sldId id="287" r:id="rId12"/>
    <p:sldId id="288" r:id="rId13"/>
    <p:sldId id="262" r:id="rId14"/>
    <p:sldId id="264" r:id="rId15"/>
    <p:sldId id="263" r:id="rId16"/>
    <p:sldId id="272" r:id="rId17"/>
    <p:sldId id="260" r:id="rId18"/>
    <p:sldId id="289" r:id="rId19"/>
    <p:sldId id="278" r:id="rId20"/>
  </p:sldIdLst>
  <p:sldSz cx="9144000" cy="5143500" type="screen16x9"/>
  <p:notesSz cx="6858000" cy="9144000"/>
  <p:embeddedFontLst>
    <p:embeddedFont>
      <p:font typeface="Frank Ruhl Libre" panose="020B0604020202020204" charset="-79"/>
      <p:regular r:id="rId22"/>
      <p:bold r:id="rId23"/>
    </p:embeddedFont>
    <p:embeddedFont>
      <p:font typeface="Frank Ruhl Libre Medium" panose="020B0604020202020204" charset="-79"/>
      <p:regular r:id="rId24"/>
      <p:bold r:id="rId25"/>
    </p:embeddedFont>
    <p:embeddedFont>
      <p:font typeface="Libre Baskerville" panose="020B0604020202020204" charset="0"/>
      <p:regular r:id="rId26"/>
      <p:bold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A86D6B-9D60-4F8D-9801-D877C48E9015}">
  <a:tblStyle styleId="{96A86D6B-9D60-4F8D-9801-D877C48E90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98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182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030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118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53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432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04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1" name="Google Shape;11;p2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Google Shape;13;p2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8" name="Google Shape;18;p2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25" name="Google Shape;25;p3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Google Shape;27;p3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28" name="Google Shape;28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33" name="Google Shape;33;p3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41" name="Google Shape;41;p4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" name="Google Shape;43;p4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4" name="Google Shape;44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/>
          <p:nvPr/>
        </p:nvSpPr>
        <p:spPr>
          <a:xfrm>
            <a:off x="3593400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0C6D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“</a:t>
            </a:r>
            <a:endParaRPr sz="7200">
              <a:solidFill>
                <a:srgbClr val="B0C6D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52" name="Google Shape;52;p5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" name="Google Shape;54;p5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55" name="Google Shape;5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5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58" name="Google Shape;58;p5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85" name="Google Shape;85;p7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" name="Google Shape;87;p7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88" name="Google Shape;8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7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91" name="Google Shape;91;p7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8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03" name="Google Shape;103;p8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" name="Google Shape;105;p8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06" name="Google Shape;10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8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09" name="Google Shape;109;p8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14" name="Google Shape;114;p8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2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3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9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22" name="Google Shape;122;p9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4" name="Google Shape;124;p9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25" name="Google Shape;125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9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28" name="Google Shape;128;p9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54" name="Google Shape;154;p11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6" name="Google Shape;156;p11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7" name="Google Shape;15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siit.jp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ebbieh.erasmus@g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pe2020/index_en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hyperlink" Target="http://ec.europa.eu/programmes/erasmus-plus/opportunities_en" TargetMode="External"/><Relationship Id="rId4" Type="http://schemas.openxmlformats.org/officeDocument/2006/relationships/hyperlink" Target="http://ec.europa.eu/education/policy/strategic-framework/index_en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en.wincol.ac.il/general-information-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tk.upol.cz/en/study-at-fpc/exchange-studen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ctrTitle"/>
          </p:nvPr>
        </p:nvSpPr>
        <p:spPr>
          <a:xfrm>
            <a:off x="2787625" y="1501698"/>
            <a:ext cx="3553702" cy="164992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>
                    <a:lumMod val="50000"/>
                  </a:schemeClr>
                </a:solidFill>
              </a:rPr>
              <a:t>STUDY ABROAD</a:t>
            </a:r>
            <a:br>
              <a:rPr lang="en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e-IL" dirty="0" smtClean="0">
                <a:solidFill>
                  <a:schemeClr val="accent4">
                    <a:lumMod val="50000"/>
                  </a:schemeClr>
                </a:solidFill>
              </a:rPr>
              <a:t>לימודים בחו"ל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Google Shape;212;p19"/>
          <p:cNvSpPr txBox="1">
            <a:spLocks noGrp="1"/>
          </p:cNvSpPr>
          <p:nvPr>
            <p:ph type="body" idx="1"/>
          </p:nvPr>
        </p:nvSpPr>
        <p:spPr>
          <a:xfrm>
            <a:off x="1403117" y="1286108"/>
            <a:ext cx="6337765" cy="287469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76200" indent="0">
              <a:buNone/>
            </a:pPr>
            <a:endParaRPr lang="es-ES" dirty="0"/>
          </a:p>
          <a:p>
            <a:r>
              <a:rPr lang="es-ES" sz="1800" dirty="0" smtClean="0"/>
              <a:t>4 students – Second Semester</a:t>
            </a:r>
          </a:p>
          <a:p>
            <a:r>
              <a:rPr lang="en-US" sz="1800" dirty="0" smtClean="0"/>
              <a:t>Courses:</a:t>
            </a:r>
          </a:p>
          <a:p>
            <a:pPr marL="76200" indent="0">
              <a:buNone/>
            </a:pPr>
            <a:r>
              <a:rPr lang="en-US" sz="1800" dirty="0" smtClean="0"/>
              <a:t>Movement physiology, Health Care Management, Tech in Rehab Assessment, Manual Therapy in Sport, Sport Psychology, Health Psychology, Physiotherapy, Sport Traumatology </a:t>
            </a:r>
          </a:p>
          <a:p>
            <a:r>
              <a:rPr lang="en-US" sz="1800" dirty="0" smtClean="0"/>
              <a:t>Dates: Feb-April; April-June; March-June; </a:t>
            </a:r>
          </a:p>
          <a:p>
            <a:r>
              <a:rPr lang="en-US" sz="1800" dirty="0" smtClean="0"/>
              <a:t>Internships (min 2 </a:t>
            </a:r>
            <a:r>
              <a:rPr lang="en-US" sz="1800" dirty="0" err="1" smtClean="0"/>
              <a:t>mns</a:t>
            </a:r>
            <a:r>
              <a:rPr 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83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B6D7A8"/>
                </a:solidFill>
              </a:rPr>
              <a:t>4.</a:t>
            </a:r>
            <a:endParaRPr dirty="0">
              <a:solidFill>
                <a:srgbClr val="B6D7A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TRANSITION HEADLINE</a:t>
            </a:r>
            <a:endParaRPr dirty="0"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1"/>
          </p:nvPr>
        </p:nvSpPr>
        <p:spPr>
          <a:xfrm>
            <a:off x="2761721" y="3160239"/>
            <a:ext cx="3620407" cy="5772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</a:rPr>
              <a:t>University of Physical Education, Budapest, Hungary</a:t>
            </a: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349" y="1946695"/>
            <a:ext cx="23431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B6D7A8"/>
                </a:solidFill>
              </a:rPr>
              <a:t>5.</a:t>
            </a:r>
            <a:endParaRPr dirty="0">
              <a:solidFill>
                <a:srgbClr val="B6D7A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TRANSITION HEADLINE</a:t>
            </a:r>
            <a:endParaRPr dirty="0"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1"/>
          </p:nvPr>
        </p:nvSpPr>
        <p:spPr>
          <a:xfrm>
            <a:off x="2761721" y="3160239"/>
            <a:ext cx="3620407" cy="5772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</a:rPr>
              <a:t>University of Split,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</a:rPr>
              <a:t>Split, Croatia</a:t>
            </a: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024" y="1874217"/>
            <a:ext cx="22098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ctrTitle" idx="4294967295"/>
          </p:nvPr>
        </p:nvSpPr>
        <p:spPr>
          <a:xfrm>
            <a:off x="929268" y="1018478"/>
            <a:ext cx="4385207" cy="181892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es-ES" sz="4400" dirty="0"/>
              <a:t>Tsukuba Summer Institute </a:t>
            </a:r>
            <a:r>
              <a:rPr lang="es-ES" sz="4400" dirty="0" smtClean="0"/>
              <a:t>2018</a:t>
            </a:r>
            <a:br>
              <a:rPr lang="es-ES" sz="4400" dirty="0" smtClean="0"/>
            </a:br>
            <a:r>
              <a:rPr lang="es-ES" sz="4400" dirty="0" smtClean="0"/>
              <a:t> </a:t>
            </a:r>
            <a:endParaRPr sz="44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77" y="2301292"/>
            <a:ext cx="1799063" cy="1721635"/>
          </a:xfrm>
          <a:prstGeom prst="rect">
            <a:avLst/>
          </a:prstGeom>
        </p:spPr>
      </p:pic>
      <p:sp>
        <p:nvSpPr>
          <p:cNvPr id="221" name="Google Shape;221;p20"/>
          <p:cNvSpPr/>
          <p:nvPr/>
        </p:nvSpPr>
        <p:spPr>
          <a:xfrm>
            <a:off x="6956614" y="3483468"/>
            <a:ext cx="305417" cy="29162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20"/>
          <p:cNvGrpSpPr/>
          <p:nvPr/>
        </p:nvGrpSpPr>
        <p:grpSpPr>
          <a:xfrm>
            <a:off x="6577365" y="1845701"/>
            <a:ext cx="1308384" cy="1308709"/>
            <a:chOff x="6654650" y="3665275"/>
            <a:chExt cx="409100" cy="409125"/>
          </a:xfrm>
        </p:grpSpPr>
        <p:sp>
          <p:nvSpPr>
            <p:cNvPr id="223" name="Google Shape;223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20"/>
          <p:cNvGrpSpPr/>
          <p:nvPr/>
        </p:nvGrpSpPr>
        <p:grpSpPr>
          <a:xfrm rot="1057037">
            <a:off x="5316920" y="2874898"/>
            <a:ext cx="864461" cy="864512"/>
            <a:chOff x="570875" y="4322250"/>
            <a:chExt cx="443300" cy="443325"/>
          </a:xfrm>
        </p:grpSpPr>
        <p:sp>
          <p:nvSpPr>
            <p:cNvPr id="226" name="Google Shape;226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20"/>
          <p:cNvSpPr/>
          <p:nvPr/>
        </p:nvSpPr>
        <p:spPr>
          <a:xfrm rot="2466683">
            <a:off x="5413593" y="2099570"/>
            <a:ext cx="424361" cy="40519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"/>
          <p:cNvSpPr/>
          <p:nvPr/>
        </p:nvSpPr>
        <p:spPr>
          <a:xfrm rot="-1609345">
            <a:off x="6034156" y="2354495"/>
            <a:ext cx="305329" cy="29153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"/>
          <p:cNvSpPr/>
          <p:nvPr/>
        </p:nvSpPr>
        <p:spPr>
          <a:xfrm rot="2926328">
            <a:off x="7885638" y="2585470"/>
            <a:ext cx="228692" cy="21836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0"/>
          <p:cNvSpPr/>
          <p:nvPr/>
        </p:nvSpPr>
        <p:spPr>
          <a:xfrm rot="-1609160">
            <a:off x="6934024" y="1122719"/>
            <a:ext cx="206008" cy="196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1046" y="2228918"/>
            <a:ext cx="23566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dirty="0">
                <a:hlinkClick r:id="rId4" action="ppaction://hlinkfile"/>
              </a:rPr>
              <a:t>siit.jp/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>
            <a:spLocks noGrp="1"/>
          </p:cNvSpPr>
          <p:nvPr>
            <p:ph type="title"/>
          </p:nvPr>
        </p:nvSpPr>
        <p:spPr>
          <a:xfrm>
            <a:off x="1003199" y="654205"/>
            <a:ext cx="7137603" cy="76784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Week-long </a:t>
            </a:r>
            <a:r>
              <a:rPr lang="en-US" dirty="0">
                <a:solidFill>
                  <a:srgbClr val="002060"/>
                </a:solidFill>
              </a:rPr>
              <a:t>international seminar/workshop for undergraduate &amp; graduate students in physical education &amp; sport sciences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2119141" cy="10307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es-ES" b="1" dirty="0"/>
              <a:t>Collaborative Research Planning </a:t>
            </a:r>
            <a:endParaRPr dirty="0"/>
          </a:p>
        </p:txBody>
      </p:sp>
      <p:sp>
        <p:nvSpPr>
          <p:cNvPr id="249" name="Google Shape;249;p22"/>
          <p:cNvSpPr txBox="1">
            <a:spLocks noGrp="1"/>
          </p:cNvSpPr>
          <p:nvPr>
            <p:ph type="body" idx="2"/>
          </p:nvPr>
        </p:nvSpPr>
        <p:spPr>
          <a:xfrm>
            <a:off x="945870" y="2925261"/>
            <a:ext cx="2233800" cy="10307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en-US" b="1" dirty="0"/>
              <a:t> Sports, Physical Activity, &amp; Culture in Japan </a:t>
            </a:r>
            <a:endParaRPr dirty="0"/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3"/>
          </p:nvPr>
        </p:nvSpPr>
        <p:spPr>
          <a:xfrm>
            <a:off x="5215627" y="1615764"/>
            <a:ext cx="2233800" cy="6888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es-ES" b="1" dirty="0"/>
              <a:t>Laboratory </a:t>
            </a:r>
            <a:endParaRPr dirty="0"/>
          </a:p>
        </p:txBody>
      </p:sp>
      <p:sp>
        <p:nvSpPr>
          <p:cNvPr id="251" name="Google Shape;251;p22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" name="Google Shape;250;p22"/>
          <p:cNvSpPr txBox="1">
            <a:spLocks/>
          </p:cNvSpPr>
          <p:nvPr/>
        </p:nvSpPr>
        <p:spPr>
          <a:xfrm>
            <a:off x="5159871" y="2925261"/>
            <a:ext cx="2289556" cy="881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1600"/>
              <a:buFont typeface="Frank Ruhl Libre"/>
              <a:buChar char="➢"/>
              <a:defRPr sz="1600" b="0" i="0" u="none" strike="noStrike" cap="non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1600"/>
              <a:buFont typeface="Frank Ruhl Libre"/>
              <a:buChar char="￫"/>
              <a:defRPr sz="1600" b="0" i="0" u="none" strike="noStrike" cap="non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1600"/>
              <a:buFont typeface="Frank Ruhl Libre"/>
              <a:buChar char="￫"/>
              <a:defRPr sz="1600" b="0" i="0" u="none" strike="noStrike" cap="non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1600"/>
              <a:buFont typeface="Frank Ruhl Libre"/>
              <a:buChar char="￫"/>
              <a:defRPr sz="1600" b="0" i="0" u="none" strike="noStrike" cap="non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1600"/>
              <a:buFont typeface="Frank Ruhl Libre"/>
              <a:buChar char="￫"/>
              <a:defRPr sz="1600" b="0" i="0" u="none" strike="noStrike" cap="non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1600"/>
              <a:buFont typeface="Frank Ruhl Libre"/>
              <a:buChar char="￫"/>
              <a:defRPr sz="1600" b="0" i="0" u="none" strike="noStrike" cap="non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1600"/>
              <a:buFont typeface="Frank Ruhl Libre"/>
              <a:buChar char="￫"/>
              <a:defRPr sz="1600" b="0" i="0" u="none" strike="noStrike" cap="non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1600"/>
              <a:buFont typeface="Frank Ruhl Libre"/>
              <a:buChar char="￫"/>
              <a:defRPr sz="1600" b="0" i="0" u="none" strike="noStrike" cap="non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1600"/>
              <a:buFont typeface="Frank Ruhl Libre"/>
              <a:buChar char="￫"/>
              <a:defRPr sz="1600" b="0" i="0" u="none" strike="noStrike" cap="non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marL="285750" indent="-285750"/>
            <a:r>
              <a:rPr lang="es-ES" b="1" dirty="0" smtClean="0"/>
              <a:t>International Development through Sport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body" idx="1"/>
          </p:nvPr>
        </p:nvSpPr>
        <p:spPr>
          <a:xfrm>
            <a:off x="1003199" y="617374"/>
            <a:ext cx="6869561" cy="36721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July 9-16, 2019</a:t>
            </a:r>
          </a:p>
          <a:p>
            <a:pPr marL="342900" indent="-342900"/>
            <a:r>
              <a:rPr lang="en-US" dirty="0" smtClean="0"/>
              <a:t>Scholarships – 2 students</a:t>
            </a:r>
          </a:p>
          <a:p>
            <a:pPr marL="342900" indent="-342900"/>
            <a:r>
              <a:rPr lang="en-US" dirty="0" smtClean="0"/>
              <a:t>Students can attend at </a:t>
            </a:r>
            <a:r>
              <a:rPr lang="en-US" dirty="0"/>
              <a:t>own cost: </a:t>
            </a: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The </a:t>
            </a:r>
            <a:r>
              <a:rPr lang="en-US" sz="1600" dirty="0"/>
              <a:t>TSI participation fee is likely to be ¥20,000 </a:t>
            </a:r>
            <a:r>
              <a:rPr lang="en-US" sz="1600" dirty="0" smtClean="0"/>
              <a:t>JPY (~ 660 NIS) </a:t>
            </a:r>
            <a:r>
              <a:rPr lang="en-US" sz="1600" dirty="0"/>
              <a:t>per student (orientation reception, daily lunches, mid-week outdoor BBQ, and all program activities are covered by the participation fee)  Accommodation is arranged by the local organizing committee (primarily </a:t>
            </a:r>
            <a:r>
              <a:rPr lang="en-US" sz="1600" dirty="0" err="1"/>
              <a:t>residencestyle</a:t>
            </a:r>
            <a:r>
              <a:rPr lang="en-US" sz="1600" dirty="0"/>
              <a:t>) and is considerably more affordable than hotels (generally between ~ ¥2,500 </a:t>
            </a:r>
            <a:r>
              <a:rPr lang="en-US" sz="1600" dirty="0" smtClean="0"/>
              <a:t>JPY (~85 NIS) </a:t>
            </a:r>
            <a:r>
              <a:rPr lang="en-US" sz="1600" dirty="0"/>
              <a:t>and ¥4,500 JPY per night) </a:t>
            </a:r>
            <a:endParaRPr sz="1600" dirty="0"/>
          </a:p>
        </p:txBody>
      </p:sp>
      <p:sp>
        <p:nvSpPr>
          <p:cNvPr id="242" name="Google Shape;242;p2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Interested?</a:t>
            </a:r>
            <a:endParaRPr dirty="0"/>
          </a:p>
        </p:txBody>
      </p:sp>
      <p:sp>
        <p:nvSpPr>
          <p:cNvPr id="330" name="Google Shape;330;p30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331" name="Google Shape;331;p30"/>
          <p:cNvGrpSpPr/>
          <p:nvPr/>
        </p:nvGrpSpPr>
        <p:grpSpPr>
          <a:xfrm>
            <a:off x="710674" y="1627964"/>
            <a:ext cx="7300911" cy="731700"/>
            <a:chOff x="710674" y="1323164"/>
            <a:chExt cx="7300911" cy="731700"/>
          </a:xfrm>
        </p:grpSpPr>
        <p:sp>
          <p:nvSpPr>
            <p:cNvPr id="332" name="Google Shape;332;p30"/>
            <p:cNvSpPr txBox="1"/>
            <p:nvPr/>
          </p:nvSpPr>
          <p:spPr>
            <a:xfrm>
              <a:off x="710674" y="1373350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 smtClean="0">
                  <a:solidFill>
                    <a:srgbClr val="6C7A83"/>
                  </a:solidFill>
                  <a:latin typeface="Frank Ruhl Libre Medium"/>
                  <a:ea typeface="Frank Ruhl Libre Medium"/>
                  <a:cs typeface="Frank Ruhl Libre Medium"/>
                  <a:sym typeface="Frank Ruhl Libre Medium"/>
                </a:rPr>
                <a:t>Apply  </a:t>
              </a:r>
              <a:endParaRPr sz="3600" dirty="0">
                <a:solidFill>
                  <a:srgbClr val="6C7A83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6C7A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34" name="Google Shape;334;p30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Fill in form with details and send to debbieh.erasmus@gmail.com</a:t>
              </a:r>
              <a:endParaRPr sz="1200" dirty="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335" name="Google Shape;335;p30"/>
          <p:cNvGrpSpPr/>
          <p:nvPr/>
        </p:nvGrpSpPr>
        <p:grpSpPr>
          <a:xfrm>
            <a:off x="583995" y="2510700"/>
            <a:ext cx="7066092" cy="731700"/>
            <a:chOff x="583995" y="2207525"/>
            <a:chExt cx="7066092" cy="731700"/>
          </a:xfrm>
        </p:grpSpPr>
        <p:sp>
          <p:nvSpPr>
            <p:cNvPr id="336" name="Google Shape;336;p30"/>
            <p:cNvSpPr txBox="1"/>
            <p:nvPr/>
          </p:nvSpPr>
          <p:spPr>
            <a:xfrm>
              <a:off x="583995" y="2257725"/>
              <a:ext cx="20046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 smtClean="0">
                  <a:solidFill>
                    <a:srgbClr val="8A9BA6"/>
                  </a:solidFill>
                  <a:latin typeface="Frank Ruhl Libre Medium"/>
                  <a:ea typeface="Frank Ruhl Libre Medium"/>
                  <a:cs typeface="Frank Ruhl Libre Medium"/>
                  <a:sym typeface="Frank Ruhl Libre Medium"/>
                </a:rPr>
                <a:t>Interview</a:t>
              </a:r>
              <a:endParaRPr sz="3200" dirty="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38" name="Google Shape;338;p30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Meet with Shayke and Debbie </a:t>
              </a:r>
              <a:endParaRPr sz="1200" dirty="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339" name="Google Shape;339;p30"/>
          <p:cNvGrpSpPr/>
          <p:nvPr/>
        </p:nvGrpSpPr>
        <p:grpSpPr>
          <a:xfrm>
            <a:off x="584394" y="3393435"/>
            <a:ext cx="6723371" cy="732515"/>
            <a:chOff x="584295" y="3088625"/>
            <a:chExt cx="6703092" cy="731700"/>
          </a:xfrm>
        </p:grpSpPr>
        <p:sp>
          <p:nvSpPr>
            <p:cNvPr id="340" name="Google Shape;340;p30"/>
            <p:cNvSpPr txBox="1"/>
            <p:nvPr/>
          </p:nvSpPr>
          <p:spPr>
            <a:xfrm>
              <a:off x="584295" y="3138850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 smtClean="0">
                  <a:solidFill>
                    <a:srgbClr val="B0C6D3"/>
                  </a:solidFill>
                  <a:latin typeface="Frank Ruhl Libre Medium"/>
                  <a:ea typeface="Frank Ruhl Libre Medium"/>
                  <a:cs typeface="Frank Ruhl Libre Medium"/>
                  <a:sym typeface="Frank Ruhl Libre Medium"/>
                </a:rPr>
                <a:t>Formal Application to Institution</a:t>
              </a:r>
              <a:endParaRPr sz="2400" dirty="0">
                <a:solidFill>
                  <a:srgbClr val="B0C6D3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42" name="Google Shape;342;p30"/>
            <p:cNvSpPr txBox="1"/>
            <p:nvPr/>
          </p:nvSpPr>
          <p:spPr>
            <a:xfrm>
              <a:off x="2914388" y="3295179"/>
              <a:ext cx="4291471" cy="473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Send application forms, housing, insurance, health statement </a:t>
              </a:r>
              <a:endParaRPr sz="1200" dirty="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826" t="12224" r="-826" b="7026"/>
          <a:stretch/>
        </p:blipFill>
        <p:spPr>
          <a:xfrm>
            <a:off x="3761677" y="1318112"/>
            <a:ext cx="1799064" cy="2728332"/>
          </a:xfrm>
          <a:prstGeom prst="rect">
            <a:avLst/>
          </a:prstGeom>
        </p:spPr>
      </p:pic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4" name="תמונה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3" y="0"/>
            <a:ext cx="2631687" cy="205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 descr="C:\Users\Hall3\Pictures\IMG_14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56" y="-138384"/>
            <a:ext cx="2288619" cy="223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175" y="3099866"/>
            <a:ext cx="2491561" cy="214096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66" y="0"/>
            <a:ext cx="3487440" cy="1961685"/>
          </a:xfrm>
          <a:prstGeom prst="rect">
            <a:avLst/>
          </a:prstGeom>
        </p:spPr>
      </p:pic>
      <p:pic>
        <p:nvPicPr>
          <p:cNvPr id="11" name="תמונה 10" descr="C:\Users\Hall3\Downloads\_DSC9375_t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04" y="1423748"/>
            <a:ext cx="3550218" cy="203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תמונה 11" descr="IMG-20160924-WA00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35" y="1753916"/>
            <a:ext cx="3168650" cy="17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תמונה 12" descr="20160921_15002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81" y="3361332"/>
            <a:ext cx="3564209" cy="200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תמונה 13" descr="C:\Users\Hall3\Downloads\_DSC9393_tn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5"/>
          <a:stretch/>
        </p:blipFill>
        <p:spPr bwMode="auto">
          <a:xfrm>
            <a:off x="6299200" y="3400340"/>
            <a:ext cx="2844800" cy="2388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42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05" name="Google Shape;405;p36"/>
          <p:cNvSpPr txBox="1">
            <a:spLocks noGrp="1"/>
          </p:cNvSpPr>
          <p:nvPr>
            <p:ph type="ctrTitle" idx="4294967295"/>
          </p:nvPr>
        </p:nvSpPr>
        <p:spPr>
          <a:xfrm>
            <a:off x="1275150" y="2505375"/>
            <a:ext cx="65937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THANKS!</a:t>
            </a:r>
            <a:endParaRPr sz="2400"/>
          </a:p>
        </p:txBody>
      </p:sp>
      <p:sp>
        <p:nvSpPr>
          <p:cNvPr id="406" name="Google Shape;406;p36"/>
          <p:cNvSpPr txBox="1">
            <a:spLocks noGrp="1"/>
          </p:cNvSpPr>
          <p:nvPr>
            <p:ph type="subTitle" idx="4294967295"/>
          </p:nvPr>
        </p:nvSpPr>
        <p:spPr>
          <a:xfrm>
            <a:off x="1275150" y="3082179"/>
            <a:ext cx="65937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 smtClean="0">
                <a:hlinkClick r:id="rId3"/>
              </a:rPr>
              <a:t>D</a:t>
            </a:r>
            <a:r>
              <a:rPr lang="en" sz="1800" dirty="0" smtClean="0">
                <a:hlinkClick r:id="rId3"/>
              </a:rPr>
              <a:t>ebbieh.erasmus@gmail.com</a:t>
            </a:r>
            <a:endParaRPr lang="en" sz="1800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 smtClean="0"/>
              <a:t>0523-628-528</a:t>
            </a:r>
            <a:endParaRPr lang="en" sz="1800" b="1" dirty="0"/>
          </a:p>
        </p:txBody>
      </p:sp>
      <p:grpSp>
        <p:nvGrpSpPr>
          <p:cNvPr id="407" name="Google Shape;407;p36"/>
          <p:cNvGrpSpPr/>
          <p:nvPr/>
        </p:nvGrpSpPr>
        <p:grpSpPr>
          <a:xfrm>
            <a:off x="3828600" y="1220955"/>
            <a:ext cx="1486799" cy="1256322"/>
            <a:chOff x="3918650" y="293075"/>
            <a:chExt cx="488500" cy="412775"/>
          </a:xfrm>
        </p:grpSpPr>
        <p:sp>
          <p:nvSpPr>
            <p:cNvPr id="408" name="Google Shape;408;p36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833250" y="610203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4">
                    <a:lumMod val="50000"/>
                  </a:schemeClr>
                </a:solidFill>
              </a:rPr>
              <a:t>ERASMUS</a:t>
            </a:r>
            <a:r>
              <a:rPr lang="he-IL" b="1" dirty="0" smtClean="0">
                <a:solidFill>
                  <a:schemeClr val="accent4">
                    <a:lumMod val="50000"/>
                  </a:schemeClr>
                </a:solidFill>
              </a:rPr>
              <a:t>+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4" name="Google Shape;184;p15"/>
          <p:cNvSpPr txBox="1">
            <a:spLocks noGrp="1"/>
          </p:cNvSpPr>
          <p:nvPr>
            <p:ph type="body" idx="2"/>
          </p:nvPr>
        </p:nvSpPr>
        <p:spPr>
          <a:xfrm>
            <a:off x="4676448" y="1716125"/>
            <a:ext cx="3464400" cy="229831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smtClean="0"/>
              <a:t>Aims: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400" dirty="0"/>
              <a:t>The aim of Erasmus+ is to contribute to the </a:t>
            </a:r>
            <a:r>
              <a:rPr lang="en-US" sz="1400" dirty="0">
                <a:hlinkClick r:id="rId3"/>
              </a:rPr>
              <a:t>Europe 2020 strategy</a:t>
            </a:r>
            <a:r>
              <a:rPr lang="en-US" sz="1400" dirty="0"/>
              <a:t> for growth, jobs, social equity and inclusion, as well as the aims of </a:t>
            </a:r>
            <a:r>
              <a:rPr lang="en-US" sz="1400" dirty="0">
                <a:hlinkClick r:id="rId4"/>
              </a:rPr>
              <a:t>ET2020</a:t>
            </a:r>
            <a:r>
              <a:rPr lang="en-US" sz="1400" dirty="0"/>
              <a:t>, the EU's strategic framework for education and training</a:t>
            </a:r>
            <a:r>
              <a:rPr lang="en-US" sz="1400" dirty="0" smtClean="0"/>
              <a:t>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400" b="1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s-ES" sz="1400" b="1" dirty="0">
                <a:hlinkClick r:id="rId5"/>
              </a:rPr>
              <a:t>http://</a:t>
            </a:r>
            <a:r>
              <a:rPr lang="es-ES" sz="1400" b="1" dirty="0" smtClean="0">
                <a:hlinkClick r:id="rId5"/>
              </a:rPr>
              <a:t>ec.europa.eu/programmes/erasmus-plus/opportunities_en</a:t>
            </a:r>
            <a:endParaRPr lang="es-ES" sz="1400" b="1" dirty="0" smtClean="0"/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sz="1400" b="1" dirty="0"/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1"/>
          </p:nvPr>
        </p:nvSpPr>
        <p:spPr>
          <a:xfrm>
            <a:off x="833250" y="1269274"/>
            <a:ext cx="3634672" cy="30202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smtClean="0"/>
              <a:t>What is Erasmus+?</a:t>
            </a:r>
          </a:p>
          <a:p>
            <a:r>
              <a:rPr lang="en-US" sz="1400" dirty="0"/>
              <a:t>Erasmus+ is the EU's </a:t>
            </a:r>
            <a:r>
              <a:rPr lang="en-US" sz="1400" dirty="0" err="1"/>
              <a:t>programme</a:t>
            </a:r>
            <a:r>
              <a:rPr lang="en-US" sz="1400" dirty="0"/>
              <a:t> to support education, training, youth and sport in Europe. Its budget of €14.7 billion will provide opportunities for over 4 million Europeans to study, train, gain experience, and volunteer abroad.</a:t>
            </a:r>
          </a:p>
          <a:p>
            <a:r>
              <a:rPr lang="en-US" sz="1400" dirty="0"/>
              <a:t>Set to last until 2020, Erasmus+ doesn't just have opportunities for students. Merging seven prior </a:t>
            </a:r>
            <a:r>
              <a:rPr lang="en-US" sz="1400" dirty="0" err="1"/>
              <a:t>programmes</a:t>
            </a:r>
            <a:r>
              <a:rPr lang="en-US" sz="1400" dirty="0"/>
              <a:t>, it has opportunities for a wide variety of individuals and </a:t>
            </a:r>
            <a:r>
              <a:rPr lang="en-US" sz="1400" dirty="0" err="1"/>
              <a:t>organisations</a:t>
            </a:r>
            <a:r>
              <a:rPr lang="en-US" sz="1400" dirty="0"/>
              <a:t>.</a:t>
            </a:r>
          </a:p>
          <a:p>
            <a:pPr marL="0" lvl="0" indent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sz="1400" b="1" dirty="0"/>
          </a:p>
        </p:txBody>
      </p:sp>
      <p:sp>
        <p:nvSpPr>
          <p:cNvPr id="187" name="Google Shape;187;p1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2831" y="673141"/>
            <a:ext cx="2747033" cy="822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>
            <a:spLocks noGrp="1"/>
          </p:cNvSpPr>
          <p:nvPr>
            <p:ph type="ctrTitle" idx="4294967295"/>
          </p:nvPr>
        </p:nvSpPr>
        <p:spPr>
          <a:xfrm>
            <a:off x="685800" y="2510752"/>
            <a:ext cx="7772400" cy="1159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" sz="4800" b="1" dirty="0" smtClean="0">
                <a:solidFill>
                  <a:schemeClr val="bg1"/>
                </a:solidFill>
              </a:rPr>
              <a:t/>
            </a:r>
            <a:br>
              <a:rPr lang="en" sz="4800" b="1" dirty="0" smtClean="0">
                <a:solidFill>
                  <a:schemeClr val="bg1"/>
                </a:solidFill>
              </a:rPr>
            </a:br>
            <a:r>
              <a:rPr lang="en" sz="4800" b="1" dirty="0">
                <a:solidFill>
                  <a:schemeClr val="bg1"/>
                </a:solidFill>
              </a:rPr>
              <a:t/>
            </a:r>
            <a:br>
              <a:rPr lang="en" sz="4800" b="1" dirty="0">
                <a:solidFill>
                  <a:schemeClr val="bg1"/>
                </a:solidFill>
              </a:rPr>
            </a:br>
            <a:r>
              <a:rPr lang="en" sz="4800" b="1" dirty="0" smtClean="0">
                <a:solidFill>
                  <a:schemeClr val="bg1"/>
                </a:solidFill>
              </a:rPr>
              <a:t>Grant: </a:t>
            </a:r>
            <a:r>
              <a:rPr lang="en-US" sz="4000" b="1" dirty="0">
                <a:solidFill>
                  <a:schemeClr val="bg1"/>
                </a:solidFill>
              </a:rPr>
              <a:t>800 EUR per month 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(</a:t>
            </a:r>
            <a:r>
              <a:rPr lang="en-US" sz="4000" b="1" dirty="0">
                <a:solidFill>
                  <a:schemeClr val="bg1"/>
                </a:solidFill>
              </a:rPr>
              <a:t>30 days) 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360 Euro - Travel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11" name="Google Shape;311;p2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438" y="1635512"/>
            <a:ext cx="3520290" cy="1490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9364" y="963623"/>
            <a:ext cx="49139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" sz="2000" b="1" dirty="0" smtClean="0">
                <a:solidFill>
                  <a:schemeClr val="accent4">
                    <a:lumMod val="50000"/>
                  </a:schemeClr>
                </a:solidFill>
                <a:latin typeface="Frank Ruhl Libre Medium" panose="020B0604020202020204" charset="-79"/>
                <a:cs typeface="Frank Ruhl Libre Medium" panose="020B0604020202020204" charset="-79"/>
              </a:rPr>
              <a:t>With whom do we have relations? </a:t>
            </a:r>
            <a:endParaRPr lang="he-IL" sz="2000" dirty="0">
              <a:latin typeface="Frank Ruhl Libre Medium" panose="020B0604020202020204" charset="-79"/>
              <a:cs typeface="Frank Ruhl Libre Medium" panose="020B060402020202020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0350" y="3343330"/>
            <a:ext cx="4572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hlinkClick r:id="rId4"/>
              </a:rPr>
              <a:t>Institutions which have agreements with ACW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6D7A8"/>
                </a:solidFill>
              </a:rPr>
              <a:t>1.</a:t>
            </a:r>
            <a:endParaRPr dirty="0">
              <a:solidFill>
                <a:srgbClr val="B6D7A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TRANSITION HEADLINE</a:t>
            </a:r>
            <a:endParaRPr dirty="0"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1"/>
          </p:nvPr>
        </p:nvSpPr>
        <p:spPr>
          <a:xfrm>
            <a:off x="2862083" y="3325699"/>
            <a:ext cx="3553500" cy="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C00000"/>
                </a:solidFill>
              </a:rPr>
              <a:t>Lithuanian Sport University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1966912"/>
            <a:ext cx="253365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>
            <a:spLocks noGrp="1"/>
          </p:cNvSpPr>
          <p:nvPr>
            <p:ph type="body" idx="1"/>
          </p:nvPr>
        </p:nvSpPr>
        <p:spPr>
          <a:xfrm>
            <a:off x="1099844" y="686496"/>
            <a:ext cx="7129756" cy="37962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dirty="0" smtClean="0"/>
              <a:t>5 students:</a:t>
            </a:r>
          </a:p>
          <a:p>
            <a:r>
              <a:rPr lang="en-US" dirty="0" smtClean="0"/>
              <a:t>2 – Second Semester (5 </a:t>
            </a:r>
            <a:r>
              <a:rPr lang="en-US" dirty="0" err="1" smtClean="0"/>
              <a:t>mns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3 – Second Semester/Internships (min 2 </a:t>
            </a:r>
            <a:r>
              <a:rPr lang="en-US" dirty="0" err="1" smtClean="0"/>
              <a:t>mns</a:t>
            </a:r>
            <a:r>
              <a:rPr lang="en-US" dirty="0" smtClean="0"/>
              <a:t>)</a:t>
            </a:r>
          </a:p>
          <a:p>
            <a:pPr marL="76200" indent="0">
              <a:buNone/>
            </a:pPr>
            <a:r>
              <a:rPr lang="en-US" dirty="0" smtClean="0"/>
              <a:t>Courses:</a:t>
            </a:r>
          </a:p>
          <a:p>
            <a:r>
              <a:rPr lang="en-US" dirty="0" smtClean="0"/>
              <a:t>B.A. – Sports Management, Physiotherapy, Coaching, PA and Lifestyle </a:t>
            </a:r>
          </a:p>
          <a:p>
            <a:r>
              <a:rPr lang="en-US" dirty="0" smtClean="0"/>
              <a:t>M.A. – PA and Public Health, Tourism and Sports Management, Physiotherapy</a:t>
            </a:r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B6D7A8"/>
                </a:solidFill>
              </a:rPr>
              <a:t>2.</a:t>
            </a:r>
            <a:endParaRPr dirty="0">
              <a:solidFill>
                <a:srgbClr val="B6D7A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TRANSITION HEADLINE</a:t>
            </a:r>
            <a:endParaRPr dirty="0"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1"/>
          </p:nvPr>
        </p:nvSpPr>
        <p:spPr>
          <a:xfrm>
            <a:off x="2795175" y="3325699"/>
            <a:ext cx="3620407" cy="5772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</a:rPr>
              <a:t>Palacky University, Olomouc,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</a:rPr>
              <a:t>Czech Republic</a:t>
            </a: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668" y="1923586"/>
            <a:ext cx="22288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" name="Google Shape;212;p19"/>
          <p:cNvSpPr txBox="1">
            <a:spLocks noGrp="1"/>
          </p:cNvSpPr>
          <p:nvPr>
            <p:ph type="body" idx="1"/>
          </p:nvPr>
        </p:nvSpPr>
        <p:spPr>
          <a:xfrm>
            <a:off x="1393747" y="1732156"/>
            <a:ext cx="6356505" cy="124661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76200" indent="0">
              <a:buNone/>
            </a:pPr>
            <a:endParaRPr lang="es-ES" dirty="0"/>
          </a:p>
          <a:p>
            <a:r>
              <a:rPr lang="es-ES" dirty="0" smtClean="0"/>
              <a:t>2 students – Second Semester/Internship</a:t>
            </a:r>
          </a:p>
          <a:p>
            <a:pPr marL="76200" indent="0">
              <a:buNone/>
            </a:pPr>
            <a:endParaRPr lang="es-ES" dirty="0"/>
          </a:p>
          <a:p>
            <a:r>
              <a:rPr lang="es-ES" dirty="0">
                <a:hlinkClick r:id="rId3"/>
              </a:rPr>
              <a:t>Courses offered 2018/2019</a:t>
            </a:r>
            <a:endParaRPr lang="es-ES" dirty="0"/>
          </a:p>
          <a:p>
            <a:pPr marL="7620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8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B6D7A8"/>
                </a:solidFill>
              </a:rPr>
              <a:t>3.</a:t>
            </a:r>
            <a:endParaRPr dirty="0">
              <a:solidFill>
                <a:srgbClr val="B6D7A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TRANSITION HEADLINE</a:t>
            </a:r>
            <a:endParaRPr dirty="0"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1"/>
          </p:nvPr>
        </p:nvSpPr>
        <p:spPr>
          <a:xfrm>
            <a:off x="2761721" y="3160239"/>
            <a:ext cx="3620407" cy="5772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C00000"/>
                </a:solidFill>
              </a:rPr>
              <a:t>Latvian Academy of Sport Education,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C00000"/>
                </a:solidFill>
              </a:rPr>
              <a:t>Riga, Latvia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075" y="1933532"/>
            <a:ext cx="21717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452</Words>
  <Application>Microsoft Office PowerPoint</Application>
  <PresentationFormat>‫הצגה על המסך (16:9)</PresentationFormat>
  <Paragraphs>82</Paragraphs>
  <Slides>19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4" baseType="lpstr">
      <vt:lpstr>Frank Ruhl Libre</vt:lpstr>
      <vt:lpstr>Frank Ruhl Libre Medium</vt:lpstr>
      <vt:lpstr>Libre Baskerville</vt:lpstr>
      <vt:lpstr>Arial</vt:lpstr>
      <vt:lpstr>Dion template</vt:lpstr>
      <vt:lpstr>STUDY ABROAD לימודים בחו"ל</vt:lpstr>
      <vt:lpstr>ERASMUS+ </vt:lpstr>
      <vt:lpstr>  Grant: 800 EUR per month  (30 days)    360 Euro - Travel</vt:lpstr>
      <vt:lpstr>מצגת של PowerPoint‏</vt:lpstr>
      <vt:lpstr>1. TRANSITION HEADLINE</vt:lpstr>
      <vt:lpstr>מצגת של PowerPoint‏</vt:lpstr>
      <vt:lpstr>2. TRANSITION HEADLINE</vt:lpstr>
      <vt:lpstr>מצגת של PowerPoint‏</vt:lpstr>
      <vt:lpstr>3. TRANSITION HEADLINE</vt:lpstr>
      <vt:lpstr>מצגת של PowerPoint‏</vt:lpstr>
      <vt:lpstr>4. TRANSITION HEADLINE</vt:lpstr>
      <vt:lpstr>5. TRANSITION HEADLINE</vt:lpstr>
      <vt:lpstr>Tsukuba Summer Institute 2018  </vt:lpstr>
      <vt:lpstr> Week-long international seminar/workshop for undergraduate &amp; graduate students in physical education &amp; sport sciences   </vt:lpstr>
      <vt:lpstr>מצגת של PowerPoint‏</vt:lpstr>
      <vt:lpstr>Interested?</vt:lpstr>
      <vt:lpstr>מצגת של PowerPoint‏</vt:lpstr>
      <vt:lpstr>מצגת של PowerPoint‏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ABROAD לימודים בחו"ל</dc:title>
  <dc:creator>Devora Hellerstein</dc:creator>
  <cp:lastModifiedBy>Devora Hellerstein</cp:lastModifiedBy>
  <cp:revision>15</cp:revision>
  <dcterms:modified xsi:type="dcterms:W3CDTF">2018-10-31T16:18:27Z</dcterms:modified>
</cp:coreProperties>
</file>